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60" r:id="rId3"/>
    <p:sldId id="257" r:id="rId4"/>
    <p:sldId id="258" r:id="rId5"/>
    <p:sldId id="259"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4" d="100"/>
          <a:sy n="64" d="100"/>
        </p:scale>
        <p:origin x="95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jpeg>
</file>

<file path=ppt/media/image3.jpeg>
</file>

<file path=ppt/media/image4.jpeg>
</file>

<file path=ppt/media/image5.jpeg>
</file>

<file path=ppt/media/image6.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5FE2F1-4F9E-4246-BBF3-31584CF27BF0}" type="datetimeFigureOut">
              <a:rPr lang="en-US" smtClean="0"/>
              <a:t>12/8/2023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19097A-A737-43F9-AFA9-7025C58692D3}" type="slidenum">
              <a:rPr lang="en-US" smtClean="0"/>
              <a:t>‹#›</a:t>
            </a:fld>
            <a:endParaRPr lang="en-US"/>
          </a:p>
        </p:txBody>
      </p:sp>
    </p:spTree>
    <p:extLst>
      <p:ext uri="{BB962C8B-B14F-4D97-AF65-F5344CB8AC3E}">
        <p14:creationId xmlns:p14="http://schemas.microsoft.com/office/powerpoint/2010/main" val="2868381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8B242-C467-0525-2072-E57D68CD0D4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C32F342-A242-B53E-D86C-79C20BD9415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7EEBEF6-0FF9-FAAA-94CD-ABF76F75BFE3}"/>
              </a:ext>
            </a:extLst>
          </p:cNvPr>
          <p:cNvSpPr>
            <a:spLocks noGrp="1"/>
          </p:cNvSpPr>
          <p:nvPr>
            <p:ph type="dt" sz="half" idx="10"/>
          </p:nvPr>
        </p:nvSpPr>
        <p:spPr/>
        <p:txBody>
          <a:bodyPr/>
          <a:lstStyle/>
          <a:p>
            <a:fld id="{B470FAB3-D8A9-4793-837C-CAC5A5CCB3CD}" type="datetimeFigureOut">
              <a:rPr lang="en-US" smtClean="0"/>
              <a:t>12/8/2023</a:t>
            </a:fld>
            <a:endParaRPr lang="en-US"/>
          </a:p>
        </p:txBody>
      </p:sp>
      <p:sp>
        <p:nvSpPr>
          <p:cNvPr id="5" name="Footer Placeholder 4">
            <a:extLst>
              <a:ext uri="{FF2B5EF4-FFF2-40B4-BE49-F238E27FC236}">
                <a16:creationId xmlns:a16="http://schemas.microsoft.com/office/drawing/2014/main" id="{6A0D3AAC-52A7-1AB3-C24B-04E439B8ED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BFBA6A-5522-9EB6-14AC-B37AD5FD9012}"/>
              </a:ext>
            </a:extLst>
          </p:cNvPr>
          <p:cNvSpPr>
            <a:spLocks noGrp="1"/>
          </p:cNvSpPr>
          <p:nvPr>
            <p:ph type="sldNum" sz="quarter" idx="12"/>
          </p:nvPr>
        </p:nvSpPr>
        <p:spPr/>
        <p:txBody>
          <a:bodyPr/>
          <a:lstStyle/>
          <a:p>
            <a:fld id="{4AD431FF-8A05-46E5-B4B6-FC0419A183B2}" type="slidenum">
              <a:rPr lang="en-US" smtClean="0"/>
              <a:t>‹#›</a:t>
            </a:fld>
            <a:endParaRPr lang="en-US"/>
          </a:p>
        </p:txBody>
      </p:sp>
    </p:spTree>
    <p:extLst>
      <p:ext uri="{BB962C8B-B14F-4D97-AF65-F5344CB8AC3E}">
        <p14:creationId xmlns:p14="http://schemas.microsoft.com/office/powerpoint/2010/main" val="3328912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E7B0B-16BF-4E94-CD8F-071E85FCCA5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CB6F980-7DF8-82D5-5B1F-A484269D12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7F1B9F-8E44-417D-F5FF-F1A7FEBCA3C3}"/>
              </a:ext>
            </a:extLst>
          </p:cNvPr>
          <p:cNvSpPr>
            <a:spLocks noGrp="1"/>
          </p:cNvSpPr>
          <p:nvPr>
            <p:ph type="dt" sz="half" idx="10"/>
          </p:nvPr>
        </p:nvSpPr>
        <p:spPr/>
        <p:txBody>
          <a:bodyPr/>
          <a:lstStyle/>
          <a:p>
            <a:fld id="{B470FAB3-D8A9-4793-837C-CAC5A5CCB3CD}" type="datetimeFigureOut">
              <a:rPr lang="en-US" smtClean="0"/>
              <a:t>12/8/2023</a:t>
            </a:fld>
            <a:endParaRPr lang="en-US"/>
          </a:p>
        </p:txBody>
      </p:sp>
      <p:sp>
        <p:nvSpPr>
          <p:cNvPr id="5" name="Footer Placeholder 4">
            <a:extLst>
              <a:ext uri="{FF2B5EF4-FFF2-40B4-BE49-F238E27FC236}">
                <a16:creationId xmlns:a16="http://schemas.microsoft.com/office/drawing/2014/main" id="{6DE5C719-4443-9851-9483-BCFD0F0ADE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76D484-C66B-B824-45AE-D5D921C283B1}"/>
              </a:ext>
            </a:extLst>
          </p:cNvPr>
          <p:cNvSpPr>
            <a:spLocks noGrp="1"/>
          </p:cNvSpPr>
          <p:nvPr>
            <p:ph type="sldNum" sz="quarter" idx="12"/>
          </p:nvPr>
        </p:nvSpPr>
        <p:spPr/>
        <p:txBody>
          <a:bodyPr/>
          <a:lstStyle/>
          <a:p>
            <a:fld id="{4AD431FF-8A05-46E5-B4B6-FC0419A183B2}" type="slidenum">
              <a:rPr lang="en-US" smtClean="0"/>
              <a:t>‹#›</a:t>
            </a:fld>
            <a:endParaRPr lang="en-US"/>
          </a:p>
        </p:txBody>
      </p:sp>
    </p:spTree>
    <p:extLst>
      <p:ext uri="{BB962C8B-B14F-4D97-AF65-F5344CB8AC3E}">
        <p14:creationId xmlns:p14="http://schemas.microsoft.com/office/powerpoint/2010/main" val="34224534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4608932-0851-FD96-37CC-D9368AA92C8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006B8ED-5EA7-C719-FE71-39621565E1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30EFDE-A3C1-152C-8352-B9ACA4BD83A0}"/>
              </a:ext>
            </a:extLst>
          </p:cNvPr>
          <p:cNvSpPr>
            <a:spLocks noGrp="1"/>
          </p:cNvSpPr>
          <p:nvPr>
            <p:ph type="dt" sz="half" idx="10"/>
          </p:nvPr>
        </p:nvSpPr>
        <p:spPr/>
        <p:txBody>
          <a:bodyPr/>
          <a:lstStyle/>
          <a:p>
            <a:fld id="{B470FAB3-D8A9-4793-837C-CAC5A5CCB3CD}" type="datetimeFigureOut">
              <a:rPr lang="en-US" smtClean="0"/>
              <a:t>12/8/2023</a:t>
            </a:fld>
            <a:endParaRPr lang="en-US"/>
          </a:p>
        </p:txBody>
      </p:sp>
      <p:sp>
        <p:nvSpPr>
          <p:cNvPr id="5" name="Footer Placeholder 4">
            <a:extLst>
              <a:ext uri="{FF2B5EF4-FFF2-40B4-BE49-F238E27FC236}">
                <a16:creationId xmlns:a16="http://schemas.microsoft.com/office/drawing/2014/main" id="{26D2DB03-65C3-2D0E-D357-D5D480D810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37DC11-B13A-348B-C796-BFBE18EAD9D5}"/>
              </a:ext>
            </a:extLst>
          </p:cNvPr>
          <p:cNvSpPr>
            <a:spLocks noGrp="1"/>
          </p:cNvSpPr>
          <p:nvPr>
            <p:ph type="sldNum" sz="quarter" idx="12"/>
          </p:nvPr>
        </p:nvSpPr>
        <p:spPr/>
        <p:txBody>
          <a:bodyPr/>
          <a:lstStyle/>
          <a:p>
            <a:fld id="{4AD431FF-8A05-46E5-B4B6-FC0419A183B2}" type="slidenum">
              <a:rPr lang="en-US" smtClean="0"/>
              <a:t>‹#›</a:t>
            </a:fld>
            <a:endParaRPr lang="en-US"/>
          </a:p>
        </p:txBody>
      </p:sp>
    </p:spTree>
    <p:extLst>
      <p:ext uri="{BB962C8B-B14F-4D97-AF65-F5344CB8AC3E}">
        <p14:creationId xmlns:p14="http://schemas.microsoft.com/office/powerpoint/2010/main" val="22371238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73786-524A-078A-17FB-921EB7C95A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3C28DB1-8680-1A46-BDBD-3F763323803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932BBB-3B12-84D0-1C84-47598F1988DB}"/>
              </a:ext>
            </a:extLst>
          </p:cNvPr>
          <p:cNvSpPr>
            <a:spLocks noGrp="1"/>
          </p:cNvSpPr>
          <p:nvPr>
            <p:ph type="dt" sz="half" idx="10"/>
          </p:nvPr>
        </p:nvSpPr>
        <p:spPr/>
        <p:txBody>
          <a:bodyPr/>
          <a:lstStyle/>
          <a:p>
            <a:fld id="{B470FAB3-D8A9-4793-837C-CAC5A5CCB3CD}" type="datetimeFigureOut">
              <a:rPr lang="en-US" smtClean="0"/>
              <a:t>12/8/2023</a:t>
            </a:fld>
            <a:endParaRPr lang="en-US"/>
          </a:p>
        </p:txBody>
      </p:sp>
      <p:sp>
        <p:nvSpPr>
          <p:cNvPr id="5" name="Footer Placeholder 4">
            <a:extLst>
              <a:ext uri="{FF2B5EF4-FFF2-40B4-BE49-F238E27FC236}">
                <a16:creationId xmlns:a16="http://schemas.microsoft.com/office/drawing/2014/main" id="{292518E3-9C16-992D-B1B5-F1A2DF80FA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632CFE-EE33-4E50-4FA0-83C8D6778FF4}"/>
              </a:ext>
            </a:extLst>
          </p:cNvPr>
          <p:cNvSpPr>
            <a:spLocks noGrp="1"/>
          </p:cNvSpPr>
          <p:nvPr>
            <p:ph type="sldNum" sz="quarter" idx="12"/>
          </p:nvPr>
        </p:nvSpPr>
        <p:spPr/>
        <p:txBody>
          <a:bodyPr/>
          <a:lstStyle/>
          <a:p>
            <a:fld id="{4AD431FF-8A05-46E5-B4B6-FC0419A183B2}" type="slidenum">
              <a:rPr lang="en-US" smtClean="0"/>
              <a:t>‹#›</a:t>
            </a:fld>
            <a:endParaRPr lang="en-US"/>
          </a:p>
        </p:txBody>
      </p:sp>
    </p:spTree>
    <p:extLst>
      <p:ext uri="{BB962C8B-B14F-4D97-AF65-F5344CB8AC3E}">
        <p14:creationId xmlns:p14="http://schemas.microsoft.com/office/powerpoint/2010/main" val="2584333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67117-EE5C-EBCB-4F3C-2A2C023199F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75BFB72-A408-299C-1B17-0A342C9C49E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B5B5A74-0823-FA7F-81BD-B87993B620DD}"/>
              </a:ext>
            </a:extLst>
          </p:cNvPr>
          <p:cNvSpPr>
            <a:spLocks noGrp="1"/>
          </p:cNvSpPr>
          <p:nvPr>
            <p:ph type="dt" sz="half" idx="10"/>
          </p:nvPr>
        </p:nvSpPr>
        <p:spPr/>
        <p:txBody>
          <a:bodyPr/>
          <a:lstStyle/>
          <a:p>
            <a:fld id="{B470FAB3-D8A9-4793-837C-CAC5A5CCB3CD}" type="datetimeFigureOut">
              <a:rPr lang="en-US" smtClean="0"/>
              <a:t>12/8/2023</a:t>
            </a:fld>
            <a:endParaRPr lang="en-US"/>
          </a:p>
        </p:txBody>
      </p:sp>
      <p:sp>
        <p:nvSpPr>
          <p:cNvPr id="5" name="Footer Placeholder 4">
            <a:extLst>
              <a:ext uri="{FF2B5EF4-FFF2-40B4-BE49-F238E27FC236}">
                <a16:creationId xmlns:a16="http://schemas.microsoft.com/office/drawing/2014/main" id="{A7B495B4-E39B-A16B-605D-D7829F6973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FE496B-F40E-7BC6-4BDA-F87FA6347EAB}"/>
              </a:ext>
            </a:extLst>
          </p:cNvPr>
          <p:cNvSpPr>
            <a:spLocks noGrp="1"/>
          </p:cNvSpPr>
          <p:nvPr>
            <p:ph type="sldNum" sz="quarter" idx="12"/>
          </p:nvPr>
        </p:nvSpPr>
        <p:spPr/>
        <p:txBody>
          <a:bodyPr/>
          <a:lstStyle/>
          <a:p>
            <a:fld id="{4AD431FF-8A05-46E5-B4B6-FC0419A183B2}" type="slidenum">
              <a:rPr lang="en-US" smtClean="0"/>
              <a:t>‹#›</a:t>
            </a:fld>
            <a:endParaRPr lang="en-US"/>
          </a:p>
        </p:txBody>
      </p:sp>
    </p:spTree>
    <p:extLst>
      <p:ext uri="{BB962C8B-B14F-4D97-AF65-F5344CB8AC3E}">
        <p14:creationId xmlns:p14="http://schemas.microsoft.com/office/powerpoint/2010/main" val="26123757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49F2E2-9C20-1B48-2D09-C63BF8A3FB5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CE83905-B3AB-0C7F-E609-7074D60554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F2B55F0-FB9C-6923-F5D0-D98C4590BDC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4F17EF7-3B19-EE6E-4D89-2D3F88A95B65}"/>
              </a:ext>
            </a:extLst>
          </p:cNvPr>
          <p:cNvSpPr>
            <a:spLocks noGrp="1"/>
          </p:cNvSpPr>
          <p:nvPr>
            <p:ph type="dt" sz="half" idx="10"/>
          </p:nvPr>
        </p:nvSpPr>
        <p:spPr/>
        <p:txBody>
          <a:bodyPr/>
          <a:lstStyle/>
          <a:p>
            <a:fld id="{B470FAB3-D8A9-4793-837C-CAC5A5CCB3CD}" type="datetimeFigureOut">
              <a:rPr lang="en-US" smtClean="0"/>
              <a:t>12/8/2023</a:t>
            </a:fld>
            <a:endParaRPr lang="en-US"/>
          </a:p>
        </p:txBody>
      </p:sp>
      <p:sp>
        <p:nvSpPr>
          <p:cNvPr id="6" name="Footer Placeholder 5">
            <a:extLst>
              <a:ext uri="{FF2B5EF4-FFF2-40B4-BE49-F238E27FC236}">
                <a16:creationId xmlns:a16="http://schemas.microsoft.com/office/drawing/2014/main" id="{2BFC743D-4399-E190-6262-A62BCCF082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23A8AF7-8DB8-4130-0CB9-40B839919CC8}"/>
              </a:ext>
            </a:extLst>
          </p:cNvPr>
          <p:cNvSpPr>
            <a:spLocks noGrp="1"/>
          </p:cNvSpPr>
          <p:nvPr>
            <p:ph type="sldNum" sz="quarter" idx="12"/>
          </p:nvPr>
        </p:nvSpPr>
        <p:spPr/>
        <p:txBody>
          <a:bodyPr/>
          <a:lstStyle/>
          <a:p>
            <a:fld id="{4AD431FF-8A05-46E5-B4B6-FC0419A183B2}" type="slidenum">
              <a:rPr lang="en-US" smtClean="0"/>
              <a:t>‹#›</a:t>
            </a:fld>
            <a:endParaRPr lang="en-US"/>
          </a:p>
        </p:txBody>
      </p:sp>
    </p:spTree>
    <p:extLst>
      <p:ext uri="{BB962C8B-B14F-4D97-AF65-F5344CB8AC3E}">
        <p14:creationId xmlns:p14="http://schemas.microsoft.com/office/powerpoint/2010/main" val="7765636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BA1B6-105F-342A-EE61-2B66EA25BE4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05C6BB3-1200-4021-C57F-B7011EBEA0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785DEE4-E34C-5DB2-BEC2-21D33CCB843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BD3AA45-839A-149E-EEB0-82CA06DBF0C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CB860E6-8768-6E6C-B29F-34B9AB7AFEC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AE7BC6F-CD25-33D2-813B-D7AAF48CD93A}"/>
              </a:ext>
            </a:extLst>
          </p:cNvPr>
          <p:cNvSpPr>
            <a:spLocks noGrp="1"/>
          </p:cNvSpPr>
          <p:nvPr>
            <p:ph type="dt" sz="half" idx="10"/>
          </p:nvPr>
        </p:nvSpPr>
        <p:spPr/>
        <p:txBody>
          <a:bodyPr/>
          <a:lstStyle/>
          <a:p>
            <a:fld id="{B470FAB3-D8A9-4793-837C-CAC5A5CCB3CD}" type="datetimeFigureOut">
              <a:rPr lang="en-US" smtClean="0"/>
              <a:t>12/8/2023</a:t>
            </a:fld>
            <a:endParaRPr lang="en-US"/>
          </a:p>
        </p:txBody>
      </p:sp>
      <p:sp>
        <p:nvSpPr>
          <p:cNvPr id="8" name="Footer Placeholder 7">
            <a:extLst>
              <a:ext uri="{FF2B5EF4-FFF2-40B4-BE49-F238E27FC236}">
                <a16:creationId xmlns:a16="http://schemas.microsoft.com/office/drawing/2014/main" id="{38B4F943-F241-D94D-8A55-B97AB981993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190765-70BE-EBA6-0F4D-19258B4BE867}"/>
              </a:ext>
            </a:extLst>
          </p:cNvPr>
          <p:cNvSpPr>
            <a:spLocks noGrp="1"/>
          </p:cNvSpPr>
          <p:nvPr>
            <p:ph type="sldNum" sz="quarter" idx="12"/>
          </p:nvPr>
        </p:nvSpPr>
        <p:spPr/>
        <p:txBody>
          <a:bodyPr/>
          <a:lstStyle/>
          <a:p>
            <a:fld id="{4AD431FF-8A05-46E5-B4B6-FC0419A183B2}" type="slidenum">
              <a:rPr lang="en-US" smtClean="0"/>
              <a:t>‹#›</a:t>
            </a:fld>
            <a:endParaRPr lang="en-US"/>
          </a:p>
        </p:txBody>
      </p:sp>
    </p:spTree>
    <p:extLst>
      <p:ext uri="{BB962C8B-B14F-4D97-AF65-F5344CB8AC3E}">
        <p14:creationId xmlns:p14="http://schemas.microsoft.com/office/powerpoint/2010/main" val="12817569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D851B-27AC-CB98-AC60-9535558271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D1997F3-73E7-46CD-5A6A-F8D4A46C5BDF}"/>
              </a:ext>
            </a:extLst>
          </p:cNvPr>
          <p:cNvSpPr>
            <a:spLocks noGrp="1"/>
          </p:cNvSpPr>
          <p:nvPr>
            <p:ph type="dt" sz="half" idx="10"/>
          </p:nvPr>
        </p:nvSpPr>
        <p:spPr/>
        <p:txBody>
          <a:bodyPr/>
          <a:lstStyle/>
          <a:p>
            <a:fld id="{B470FAB3-D8A9-4793-837C-CAC5A5CCB3CD}" type="datetimeFigureOut">
              <a:rPr lang="en-US" smtClean="0"/>
              <a:t>12/8/2023</a:t>
            </a:fld>
            <a:endParaRPr lang="en-US"/>
          </a:p>
        </p:txBody>
      </p:sp>
      <p:sp>
        <p:nvSpPr>
          <p:cNvPr id="4" name="Footer Placeholder 3">
            <a:extLst>
              <a:ext uri="{FF2B5EF4-FFF2-40B4-BE49-F238E27FC236}">
                <a16:creationId xmlns:a16="http://schemas.microsoft.com/office/drawing/2014/main" id="{BE825BCE-D06C-15AD-3A65-F9CEAEB986E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F9160F0-1E70-B313-C240-7169E344875D}"/>
              </a:ext>
            </a:extLst>
          </p:cNvPr>
          <p:cNvSpPr>
            <a:spLocks noGrp="1"/>
          </p:cNvSpPr>
          <p:nvPr>
            <p:ph type="sldNum" sz="quarter" idx="12"/>
          </p:nvPr>
        </p:nvSpPr>
        <p:spPr/>
        <p:txBody>
          <a:bodyPr/>
          <a:lstStyle/>
          <a:p>
            <a:fld id="{4AD431FF-8A05-46E5-B4B6-FC0419A183B2}" type="slidenum">
              <a:rPr lang="en-US" smtClean="0"/>
              <a:t>‹#›</a:t>
            </a:fld>
            <a:endParaRPr lang="en-US"/>
          </a:p>
        </p:txBody>
      </p:sp>
    </p:spTree>
    <p:extLst>
      <p:ext uri="{BB962C8B-B14F-4D97-AF65-F5344CB8AC3E}">
        <p14:creationId xmlns:p14="http://schemas.microsoft.com/office/powerpoint/2010/main" val="7318027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B0450F-B65E-58F7-0966-E7B832080893}"/>
              </a:ext>
            </a:extLst>
          </p:cNvPr>
          <p:cNvSpPr>
            <a:spLocks noGrp="1"/>
          </p:cNvSpPr>
          <p:nvPr>
            <p:ph type="dt" sz="half" idx="10"/>
          </p:nvPr>
        </p:nvSpPr>
        <p:spPr/>
        <p:txBody>
          <a:bodyPr/>
          <a:lstStyle/>
          <a:p>
            <a:fld id="{B470FAB3-D8A9-4793-837C-CAC5A5CCB3CD}" type="datetimeFigureOut">
              <a:rPr lang="en-US" smtClean="0"/>
              <a:t>12/8/2023</a:t>
            </a:fld>
            <a:endParaRPr lang="en-US"/>
          </a:p>
        </p:txBody>
      </p:sp>
      <p:sp>
        <p:nvSpPr>
          <p:cNvPr id="3" name="Footer Placeholder 2">
            <a:extLst>
              <a:ext uri="{FF2B5EF4-FFF2-40B4-BE49-F238E27FC236}">
                <a16:creationId xmlns:a16="http://schemas.microsoft.com/office/drawing/2014/main" id="{3638DAC1-9F36-F14B-26C5-0EF61D6DDCC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A1B8A49-9C41-27EC-74EF-D0AF504AE6E3}"/>
              </a:ext>
            </a:extLst>
          </p:cNvPr>
          <p:cNvSpPr>
            <a:spLocks noGrp="1"/>
          </p:cNvSpPr>
          <p:nvPr>
            <p:ph type="sldNum" sz="quarter" idx="12"/>
          </p:nvPr>
        </p:nvSpPr>
        <p:spPr/>
        <p:txBody>
          <a:bodyPr/>
          <a:lstStyle/>
          <a:p>
            <a:fld id="{4AD431FF-8A05-46E5-B4B6-FC0419A183B2}" type="slidenum">
              <a:rPr lang="en-US" smtClean="0"/>
              <a:t>‹#›</a:t>
            </a:fld>
            <a:endParaRPr lang="en-US"/>
          </a:p>
        </p:txBody>
      </p:sp>
    </p:spTree>
    <p:extLst>
      <p:ext uri="{BB962C8B-B14F-4D97-AF65-F5344CB8AC3E}">
        <p14:creationId xmlns:p14="http://schemas.microsoft.com/office/powerpoint/2010/main" val="4017838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8CBCD-E162-C965-C57A-B3CAAC2EB2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782A6CE-DA6B-E7D2-754C-8F5B431ABD0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615217A-02A9-4D50-490F-836990D77D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BF5E0D8-71E0-93E2-844B-8923D6957B11}"/>
              </a:ext>
            </a:extLst>
          </p:cNvPr>
          <p:cNvSpPr>
            <a:spLocks noGrp="1"/>
          </p:cNvSpPr>
          <p:nvPr>
            <p:ph type="dt" sz="half" idx="10"/>
          </p:nvPr>
        </p:nvSpPr>
        <p:spPr/>
        <p:txBody>
          <a:bodyPr/>
          <a:lstStyle/>
          <a:p>
            <a:fld id="{B470FAB3-D8A9-4793-837C-CAC5A5CCB3CD}" type="datetimeFigureOut">
              <a:rPr lang="en-US" smtClean="0"/>
              <a:t>12/8/2023</a:t>
            </a:fld>
            <a:endParaRPr lang="en-US"/>
          </a:p>
        </p:txBody>
      </p:sp>
      <p:sp>
        <p:nvSpPr>
          <p:cNvPr id="6" name="Footer Placeholder 5">
            <a:extLst>
              <a:ext uri="{FF2B5EF4-FFF2-40B4-BE49-F238E27FC236}">
                <a16:creationId xmlns:a16="http://schemas.microsoft.com/office/drawing/2014/main" id="{AC641B52-1144-50A7-3D5E-9940AB7C1F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6A3591-3FB8-E28B-0776-EBB513D864B8}"/>
              </a:ext>
            </a:extLst>
          </p:cNvPr>
          <p:cNvSpPr>
            <a:spLocks noGrp="1"/>
          </p:cNvSpPr>
          <p:nvPr>
            <p:ph type="sldNum" sz="quarter" idx="12"/>
          </p:nvPr>
        </p:nvSpPr>
        <p:spPr/>
        <p:txBody>
          <a:bodyPr/>
          <a:lstStyle/>
          <a:p>
            <a:fld id="{4AD431FF-8A05-46E5-B4B6-FC0419A183B2}" type="slidenum">
              <a:rPr lang="en-US" smtClean="0"/>
              <a:t>‹#›</a:t>
            </a:fld>
            <a:endParaRPr lang="en-US"/>
          </a:p>
        </p:txBody>
      </p:sp>
    </p:spTree>
    <p:extLst>
      <p:ext uri="{BB962C8B-B14F-4D97-AF65-F5344CB8AC3E}">
        <p14:creationId xmlns:p14="http://schemas.microsoft.com/office/powerpoint/2010/main" val="27254500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7A277-74B8-42B3-96E5-B25D3989B77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4607C4D-1969-F143-D00B-9706B3B9CB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BCACD9C-85F8-FFA6-E435-0B8406DFDD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57382F-5754-C1F4-CE50-E1164812BAC3}"/>
              </a:ext>
            </a:extLst>
          </p:cNvPr>
          <p:cNvSpPr>
            <a:spLocks noGrp="1"/>
          </p:cNvSpPr>
          <p:nvPr>
            <p:ph type="dt" sz="half" idx="10"/>
          </p:nvPr>
        </p:nvSpPr>
        <p:spPr/>
        <p:txBody>
          <a:bodyPr/>
          <a:lstStyle/>
          <a:p>
            <a:fld id="{B470FAB3-D8A9-4793-837C-CAC5A5CCB3CD}" type="datetimeFigureOut">
              <a:rPr lang="en-US" smtClean="0"/>
              <a:t>12/8/2023</a:t>
            </a:fld>
            <a:endParaRPr lang="en-US"/>
          </a:p>
        </p:txBody>
      </p:sp>
      <p:sp>
        <p:nvSpPr>
          <p:cNvPr id="6" name="Footer Placeholder 5">
            <a:extLst>
              <a:ext uri="{FF2B5EF4-FFF2-40B4-BE49-F238E27FC236}">
                <a16:creationId xmlns:a16="http://schemas.microsoft.com/office/drawing/2014/main" id="{A0FB8494-3235-EB59-33BC-916BFE5BB6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880DAA-5C33-7E1D-D440-C92D774977D4}"/>
              </a:ext>
            </a:extLst>
          </p:cNvPr>
          <p:cNvSpPr>
            <a:spLocks noGrp="1"/>
          </p:cNvSpPr>
          <p:nvPr>
            <p:ph type="sldNum" sz="quarter" idx="12"/>
          </p:nvPr>
        </p:nvSpPr>
        <p:spPr/>
        <p:txBody>
          <a:bodyPr/>
          <a:lstStyle/>
          <a:p>
            <a:fld id="{4AD431FF-8A05-46E5-B4B6-FC0419A183B2}" type="slidenum">
              <a:rPr lang="en-US" smtClean="0"/>
              <a:t>‹#›</a:t>
            </a:fld>
            <a:endParaRPr lang="en-US"/>
          </a:p>
        </p:txBody>
      </p:sp>
    </p:spTree>
    <p:extLst>
      <p:ext uri="{BB962C8B-B14F-4D97-AF65-F5344CB8AC3E}">
        <p14:creationId xmlns:p14="http://schemas.microsoft.com/office/powerpoint/2010/main" val="8004877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D93638-6C38-DE14-52A7-6843E40799A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4A04857-B18D-D688-FB3E-ECCE00A930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586FB6-F30C-6F72-C7BF-570AAEA0D15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70FAB3-D8A9-4793-837C-CAC5A5CCB3CD}" type="datetimeFigureOut">
              <a:rPr lang="en-US" smtClean="0"/>
              <a:t>12/8/2023</a:t>
            </a:fld>
            <a:endParaRPr lang="en-US"/>
          </a:p>
        </p:txBody>
      </p:sp>
      <p:sp>
        <p:nvSpPr>
          <p:cNvPr id="5" name="Footer Placeholder 4">
            <a:extLst>
              <a:ext uri="{FF2B5EF4-FFF2-40B4-BE49-F238E27FC236}">
                <a16:creationId xmlns:a16="http://schemas.microsoft.com/office/drawing/2014/main" id="{E6D0D289-25A4-4EE6-3708-E084A2136F0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BDADB63-5277-94CE-F693-21CF49C591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D431FF-8A05-46E5-B4B6-FC0419A183B2}" type="slidenum">
              <a:rPr lang="en-US" smtClean="0"/>
              <a:t>‹#›</a:t>
            </a:fld>
            <a:endParaRPr lang="en-US"/>
          </a:p>
        </p:txBody>
      </p:sp>
    </p:spTree>
    <p:extLst>
      <p:ext uri="{BB962C8B-B14F-4D97-AF65-F5344CB8AC3E}">
        <p14:creationId xmlns:p14="http://schemas.microsoft.com/office/powerpoint/2010/main" val="36799447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Basketball Ring Shot">
            <a:extLst>
              <a:ext uri="{FF2B5EF4-FFF2-40B4-BE49-F238E27FC236}">
                <a16:creationId xmlns:a16="http://schemas.microsoft.com/office/drawing/2014/main" id="{8CCEDD83-EE0E-2BED-951E-E4AE7056698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1D8DAE-14D2-8DEA-BCAB-9F60B616E694}"/>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dirty="0">
                <a:solidFill>
                  <a:srgbClr val="FFFFFF"/>
                </a:solidFill>
              </a:rPr>
              <a:t>Kobe Bryant Basketball Shot Selection</a:t>
            </a:r>
          </a:p>
        </p:txBody>
      </p:sp>
      <p:sp>
        <p:nvSpPr>
          <p:cNvPr id="3" name="Subtitle 2">
            <a:extLst>
              <a:ext uri="{FF2B5EF4-FFF2-40B4-BE49-F238E27FC236}">
                <a16:creationId xmlns:a16="http://schemas.microsoft.com/office/drawing/2014/main" id="{68BBE2BE-04AA-67EE-5C91-026D5199806A}"/>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dirty="0">
                <a:solidFill>
                  <a:srgbClr val="FFFFFF"/>
                </a:solidFill>
              </a:rPr>
              <a:t>Joseph Bradley</a:t>
            </a:r>
          </a:p>
        </p:txBody>
      </p:sp>
    </p:spTree>
    <p:extLst>
      <p:ext uri="{BB962C8B-B14F-4D97-AF65-F5344CB8AC3E}">
        <p14:creationId xmlns:p14="http://schemas.microsoft.com/office/powerpoint/2010/main" val="4075367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9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B321D-6C48-E27F-7654-D6216750AB16}"/>
              </a:ext>
            </a:extLst>
          </p:cNvPr>
          <p:cNvSpPr>
            <a:spLocks noGrp="1"/>
          </p:cNvSpPr>
          <p:nvPr>
            <p:ph type="title"/>
          </p:nvPr>
        </p:nvSpPr>
        <p:spPr>
          <a:xfrm>
            <a:off x="838200" y="1175335"/>
            <a:ext cx="4654339" cy="2495971"/>
          </a:xfrm>
        </p:spPr>
        <p:txBody>
          <a:bodyPr vert="horz" lIns="91440" tIns="45720" rIns="91440" bIns="45720" rtlCol="0" anchor="t">
            <a:normAutofit/>
          </a:bodyPr>
          <a:lstStyle/>
          <a:p>
            <a:r>
              <a:rPr lang="en-US" sz="4000"/>
              <a:t>Problem Background</a:t>
            </a:r>
          </a:p>
        </p:txBody>
      </p:sp>
      <p:pic>
        <p:nvPicPr>
          <p:cNvPr id="5" name="Picture 4" descr="3D black question marks with one yellow question mark">
            <a:extLst>
              <a:ext uri="{FF2B5EF4-FFF2-40B4-BE49-F238E27FC236}">
                <a16:creationId xmlns:a16="http://schemas.microsoft.com/office/drawing/2014/main" id="{F9181672-8F3A-DA63-6258-9E141EE5D5C0}"/>
              </a:ext>
            </a:extLst>
          </p:cNvPr>
          <p:cNvPicPr>
            <a:picLocks noChangeAspect="1"/>
          </p:cNvPicPr>
          <p:nvPr/>
        </p:nvPicPr>
        <p:blipFill rotWithShape="1">
          <a:blip r:embed="rId2"/>
          <a:srcRect l="43650" r="26796" b="1"/>
          <a:stretch/>
        </p:blipFill>
        <p:spPr>
          <a:xfrm>
            <a:off x="6638988" y="-1"/>
            <a:ext cx="5553012" cy="6858001"/>
          </a:xfrm>
          <a:prstGeom prst="rect">
            <a:avLst/>
          </a:prstGeom>
        </p:spPr>
      </p:pic>
      <p:grpSp>
        <p:nvGrpSpPr>
          <p:cNvPr id="25" name="Group 24">
            <a:extLst>
              <a:ext uri="{FF2B5EF4-FFF2-40B4-BE49-F238E27FC236}">
                <a16:creationId xmlns:a16="http://schemas.microsoft.com/office/drawing/2014/main" id="{F2C2385A-6F3A-07EF-D18E-AA9E680CE4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068638" y="0"/>
            <a:ext cx="123362" cy="6858000"/>
            <a:chOff x="12068638" y="0"/>
            <a:chExt cx="123362" cy="6858000"/>
          </a:xfrm>
        </p:grpSpPr>
        <p:sp>
          <p:nvSpPr>
            <p:cNvPr id="26" name="Rectangle 25">
              <a:extLst>
                <a:ext uri="{FF2B5EF4-FFF2-40B4-BE49-F238E27FC236}">
                  <a16:creationId xmlns:a16="http://schemas.microsoft.com/office/drawing/2014/main" id="{6794B55E-EB5A-B230-96EA-54C8AEB195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F58827A-DDAE-A009-92D2-4F4452814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C5A8DDC6-2B15-D625-E17E-F00BB0994FD8}"/>
              </a:ext>
            </a:extLst>
          </p:cNvPr>
          <p:cNvSpPr txBox="1"/>
          <p:nvPr/>
        </p:nvSpPr>
        <p:spPr>
          <a:xfrm>
            <a:off x="404734" y="1993692"/>
            <a:ext cx="5816184" cy="3416320"/>
          </a:xfrm>
          <a:prstGeom prst="rect">
            <a:avLst/>
          </a:prstGeom>
          <a:noFill/>
        </p:spPr>
        <p:txBody>
          <a:bodyPr wrap="square" rtlCol="0">
            <a:spAutoFit/>
          </a:bodyPr>
          <a:lstStyle/>
          <a:p>
            <a:r>
              <a:rPr lang="en-US" sz="2400" dirty="0"/>
              <a:t>The problem is simple and provided by Kaggle: Using 20 years of data on Kobe's swishes and misses, can you predict which shots will find the bottom of the net? This competition is well suited for practicing classification basics, feature engineering, and time series analysis. Practice got Kobe an eight-figure contract and 5 championship rings. What will it get you?</a:t>
            </a:r>
          </a:p>
        </p:txBody>
      </p:sp>
    </p:spTree>
    <p:extLst>
      <p:ext uri="{BB962C8B-B14F-4D97-AF65-F5344CB8AC3E}">
        <p14:creationId xmlns:p14="http://schemas.microsoft.com/office/powerpoint/2010/main" val="2597873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739EA-EA54-9A55-D9AA-57760753F18B}"/>
              </a:ext>
            </a:extLst>
          </p:cNvPr>
          <p:cNvSpPr>
            <a:spLocks noGrp="1"/>
          </p:cNvSpPr>
          <p:nvPr>
            <p:ph type="title"/>
          </p:nvPr>
        </p:nvSpPr>
        <p:spPr>
          <a:xfrm>
            <a:off x="838200" y="1175335"/>
            <a:ext cx="4654339" cy="2495971"/>
          </a:xfrm>
        </p:spPr>
        <p:txBody>
          <a:bodyPr vert="horz" lIns="91440" tIns="45720" rIns="91440" bIns="45720" rtlCol="0" anchor="t">
            <a:normAutofit/>
          </a:bodyPr>
          <a:lstStyle/>
          <a:p>
            <a:r>
              <a:rPr lang="en-US" sz="4000" dirty="0"/>
              <a:t>Description of the Feature Engineering</a:t>
            </a:r>
          </a:p>
        </p:txBody>
      </p:sp>
      <p:pic>
        <p:nvPicPr>
          <p:cNvPr id="5" name="Picture 4">
            <a:extLst>
              <a:ext uri="{FF2B5EF4-FFF2-40B4-BE49-F238E27FC236}">
                <a16:creationId xmlns:a16="http://schemas.microsoft.com/office/drawing/2014/main" id="{9BC1895E-0908-4CFE-3A2C-53C5E12DEE33}"/>
              </a:ext>
            </a:extLst>
          </p:cNvPr>
          <p:cNvPicPr>
            <a:picLocks noChangeAspect="1"/>
          </p:cNvPicPr>
          <p:nvPr/>
        </p:nvPicPr>
        <p:blipFill rotWithShape="1">
          <a:blip r:embed="rId2"/>
          <a:srcRect l="19636" r="19636"/>
          <a:stretch/>
        </p:blipFill>
        <p:spPr>
          <a:xfrm>
            <a:off x="6638988" y="-1"/>
            <a:ext cx="5553012" cy="6858001"/>
          </a:xfrm>
          <a:prstGeom prst="rect">
            <a:avLst/>
          </a:prstGeom>
        </p:spPr>
      </p:pic>
      <p:grpSp>
        <p:nvGrpSpPr>
          <p:cNvPr id="25" name="Group 24">
            <a:extLst>
              <a:ext uri="{FF2B5EF4-FFF2-40B4-BE49-F238E27FC236}">
                <a16:creationId xmlns:a16="http://schemas.microsoft.com/office/drawing/2014/main" id="{F2C2385A-6F3A-07EF-D18E-AA9E680CE4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068638" y="0"/>
            <a:ext cx="123362" cy="6858000"/>
            <a:chOff x="12068638" y="0"/>
            <a:chExt cx="123362" cy="6858000"/>
          </a:xfrm>
        </p:grpSpPr>
        <p:sp>
          <p:nvSpPr>
            <p:cNvPr id="26" name="Rectangle 25">
              <a:extLst>
                <a:ext uri="{FF2B5EF4-FFF2-40B4-BE49-F238E27FC236}">
                  <a16:creationId xmlns:a16="http://schemas.microsoft.com/office/drawing/2014/main" id="{6794B55E-EB5A-B230-96EA-54C8AEB195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F58827A-DDAE-A009-92D2-4F4452814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30FECEA1-BA51-2788-02AD-EEC302165EB9}"/>
              </a:ext>
            </a:extLst>
          </p:cNvPr>
          <p:cNvSpPr txBox="1"/>
          <p:nvPr/>
        </p:nvSpPr>
        <p:spPr>
          <a:xfrm>
            <a:off x="545049" y="2893102"/>
            <a:ext cx="5007964" cy="2677656"/>
          </a:xfrm>
          <a:prstGeom prst="rect">
            <a:avLst/>
          </a:prstGeom>
          <a:noFill/>
        </p:spPr>
        <p:txBody>
          <a:bodyPr wrap="square" rtlCol="0">
            <a:spAutoFit/>
          </a:bodyPr>
          <a:lstStyle/>
          <a:p>
            <a:pPr marL="285750" indent="-285750">
              <a:buFont typeface="Arial" panose="020B0604020202020204" pitchFamily="34" charset="0"/>
              <a:buChar char="•"/>
            </a:pPr>
            <a:r>
              <a:rPr lang="en-US" sz="2400" dirty="0"/>
              <a:t>Make Training and Data Sets</a:t>
            </a:r>
          </a:p>
          <a:p>
            <a:pPr marL="285750" indent="-285750">
              <a:buFont typeface="Arial" panose="020B0604020202020204" pitchFamily="34" charset="0"/>
              <a:buChar char="•"/>
            </a:pPr>
            <a:r>
              <a:rPr lang="en-US" sz="2400" dirty="0"/>
              <a:t>Made 4 Variables</a:t>
            </a:r>
          </a:p>
          <a:p>
            <a:pPr marL="285750" indent="-285750">
              <a:buFont typeface="Arial" panose="020B0604020202020204" pitchFamily="34" charset="0"/>
              <a:buChar char="•"/>
            </a:pPr>
            <a:r>
              <a:rPr lang="en-US" sz="2400" dirty="0"/>
              <a:t>Dropped 12 variables</a:t>
            </a:r>
          </a:p>
          <a:p>
            <a:pPr marL="285750" indent="-285750">
              <a:buFont typeface="Arial" panose="020B0604020202020204" pitchFamily="34" charset="0"/>
              <a:buChar char="•"/>
            </a:pPr>
            <a:r>
              <a:rPr lang="en-US" sz="2400" dirty="0"/>
              <a:t>The final model used 15 variables out of the original 23</a:t>
            </a:r>
          </a:p>
          <a:p>
            <a:pPr marL="285750" indent="-285750">
              <a:buFont typeface="Arial" panose="020B0604020202020204" pitchFamily="34" charset="0"/>
              <a:buChar char="•"/>
            </a:pPr>
            <a:r>
              <a:rPr lang="en-US" sz="2400" dirty="0"/>
              <a:t>Recipe made dummy variables for all non-numeric variables</a:t>
            </a:r>
          </a:p>
        </p:txBody>
      </p:sp>
    </p:spTree>
    <p:extLst>
      <p:ext uri="{BB962C8B-B14F-4D97-AF65-F5344CB8AC3E}">
        <p14:creationId xmlns:p14="http://schemas.microsoft.com/office/powerpoint/2010/main" val="2335850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3A19D-3B14-07E7-D41A-9A169F257C47}"/>
              </a:ext>
            </a:extLst>
          </p:cNvPr>
          <p:cNvSpPr>
            <a:spLocks noGrp="1"/>
          </p:cNvSpPr>
          <p:nvPr>
            <p:ph type="title"/>
          </p:nvPr>
        </p:nvSpPr>
        <p:spPr>
          <a:xfrm>
            <a:off x="838200" y="1175335"/>
            <a:ext cx="4654339" cy="2495971"/>
          </a:xfrm>
        </p:spPr>
        <p:txBody>
          <a:bodyPr vert="horz" lIns="91440" tIns="45720" rIns="91440" bIns="45720" rtlCol="0" anchor="t">
            <a:normAutofit/>
          </a:bodyPr>
          <a:lstStyle/>
          <a:p>
            <a:r>
              <a:rPr lang="en-US" sz="4000"/>
              <a:t>Model Comparison</a:t>
            </a:r>
          </a:p>
        </p:txBody>
      </p:sp>
      <p:pic>
        <p:nvPicPr>
          <p:cNvPr id="5" name="Picture 4" descr="Abstract particle graph background">
            <a:extLst>
              <a:ext uri="{FF2B5EF4-FFF2-40B4-BE49-F238E27FC236}">
                <a16:creationId xmlns:a16="http://schemas.microsoft.com/office/drawing/2014/main" id="{C80E3655-C24D-6812-8D06-55E11B52737D}"/>
              </a:ext>
            </a:extLst>
          </p:cNvPr>
          <p:cNvPicPr>
            <a:picLocks noChangeAspect="1"/>
          </p:cNvPicPr>
          <p:nvPr/>
        </p:nvPicPr>
        <p:blipFill rotWithShape="1">
          <a:blip r:embed="rId2"/>
          <a:srcRect l="22976" r="22975" b="-2"/>
          <a:stretch/>
        </p:blipFill>
        <p:spPr>
          <a:xfrm>
            <a:off x="6638988" y="-1"/>
            <a:ext cx="5553012" cy="6858001"/>
          </a:xfrm>
          <a:prstGeom prst="rect">
            <a:avLst/>
          </a:prstGeom>
        </p:spPr>
      </p:pic>
      <p:grpSp>
        <p:nvGrpSpPr>
          <p:cNvPr id="25" name="Group 24">
            <a:extLst>
              <a:ext uri="{FF2B5EF4-FFF2-40B4-BE49-F238E27FC236}">
                <a16:creationId xmlns:a16="http://schemas.microsoft.com/office/drawing/2014/main" id="{F2C2385A-6F3A-07EF-D18E-AA9E680CE4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068638" y="0"/>
            <a:ext cx="123362" cy="6858000"/>
            <a:chOff x="12068638" y="0"/>
            <a:chExt cx="123362" cy="6858000"/>
          </a:xfrm>
        </p:grpSpPr>
        <p:sp>
          <p:nvSpPr>
            <p:cNvPr id="26" name="Rectangle 25">
              <a:extLst>
                <a:ext uri="{FF2B5EF4-FFF2-40B4-BE49-F238E27FC236}">
                  <a16:creationId xmlns:a16="http://schemas.microsoft.com/office/drawing/2014/main" id="{6794B55E-EB5A-B230-96EA-54C8AEB195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F58827A-DDAE-A009-92D2-4F4452814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1DC47860-2F43-DF59-C54D-19621AD9E411}"/>
              </a:ext>
            </a:extLst>
          </p:cNvPr>
          <p:cNvSpPr txBox="1"/>
          <p:nvPr/>
        </p:nvSpPr>
        <p:spPr>
          <a:xfrm>
            <a:off x="838200" y="2548328"/>
            <a:ext cx="4654339" cy="1938992"/>
          </a:xfrm>
          <a:prstGeom prst="rect">
            <a:avLst/>
          </a:prstGeom>
          <a:noFill/>
        </p:spPr>
        <p:txBody>
          <a:bodyPr wrap="square" rtlCol="0">
            <a:spAutoFit/>
          </a:bodyPr>
          <a:lstStyle/>
          <a:p>
            <a:pPr marL="285750" indent="-285750">
              <a:buFont typeface="Arial" panose="020B0604020202020204" pitchFamily="34" charset="0"/>
              <a:buChar char="•"/>
            </a:pPr>
            <a:r>
              <a:rPr lang="en-US" sz="2400" dirty="0"/>
              <a:t>Random Forest (Best)</a:t>
            </a:r>
          </a:p>
          <a:p>
            <a:endParaRPr lang="en-US" sz="2400" dirty="0"/>
          </a:p>
          <a:p>
            <a:pPr marL="285750" indent="-285750">
              <a:buFont typeface="Arial" panose="020B0604020202020204" pitchFamily="34" charset="0"/>
              <a:buChar char="•"/>
            </a:pPr>
            <a:r>
              <a:rPr lang="en-US" sz="2400" dirty="0"/>
              <a:t>Penalized Regression (Third Best)</a:t>
            </a:r>
          </a:p>
          <a:p>
            <a:endParaRPr lang="en-US" sz="2400" dirty="0"/>
          </a:p>
          <a:p>
            <a:pPr marL="285750" indent="-285750">
              <a:buFont typeface="Arial" panose="020B0604020202020204" pitchFamily="34" charset="0"/>
              <a:buChar char="•"/>
            </a:pPr>
            <a:r>
              <a:rPr lang="en-US" sz="2400" dirty="0"/>
              <a:t>BART (Second Best)</a:t>
            </a:r>
          </a:p>
        </p:txBody>
      </p:sp>
    </p:spTree>
    <p:extLst>
      <p:ext uri="{BB962C8B-B14F-4D97-AF65-F5344CB8AC3E}">
        <p14:creationId xmlns:p14="http://schemas.microsoft.com/office/powerpoint/2010/main" val="49244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44AFC-4DBC-59BC-BF56-260AD5E3990A}"/>
              </a:ext>
            </a:extLst>
          </p:cNvPr>
          <p:cNvSpPr>
            <a:spLocks noGrp="1"/>
          </p:cNvSpPr>
          <p:nvPr>
            <p:ph type="title"/>
          </p:nvPr>
        </p:nvSpPr>
        <p:spPr>
          <a:xfrm>
            <a:off x="838200" y="1175335"/>
            <a:ext cx="4654339" cy="2495971"/>
          </a:xfrm>
        </p:spPr>
        <p:txBody>
          <a:bodyPr vert="horz" lIns="91440" tIns="45720" rIns="91440" bIns="45720" rtlCol="0" anchor="t">
            <a:normAutofit/>
          </a:bodyPr>
          <a:lstStyle/>
          <a:p>
            <a:r>
              <a:rPr lang="en-US" sz="4000"/>
              <a:t>Description of the Best Model</a:t>
            </a:r>
          </a:p>
        </p:txBody>
      </p:sp>
      <p:pic>
        <p:nvPicPr>
          <p:cNvPr id="5" name="Picture 4" descr="Models if molecules in science classroom">
            <a:extLst>
              <a:ext uri="{FF2B5EF4-FFF2-40B4-BE49-F238E27FC236}">
                <a16:creationId xmlns:a16="http://schemas.microsoft.com/office/drawing/2014/main" id="{979521AC-D2AB-ECCF-AE2D-5B35894D5F8F}"/>
              </a:ext>
            </a:extLst>
          </p:cNvPr>
          <p:cNvPicPr>
            <a:picLocks noChangeAspect="1"/>
          </p:cNvPicPr>
          <p:nvPr/>
        </p:nvPicPr>
        <p:blipFill rotWithShape="1">
          <a:blip r:embed="rId2"/>
          <a:srcRect l="22976" r="22975" b="-2"/>
          <a:stretch/>
        </p:blipFill>
        <p:spPr>
          <a:xfrm>
            <a:off x="6638988" y="-1"/>
            <a:ext cx="5553012" cy="6858001"/>
          </a:xfrm>
          <a:prstGeom prst="rect">
            <a:avLst/>
          </a:prstGeom>
        </p:spPr>
      </p:pic>
      <p:grpSp>
        <p:nvGrpSpPr>
          <p:cNvPr id="25" name="Group 24">
            <a:extLst>
              <a:ext uri="{FF2B5EF4-FFF2-40B4-BE49-F238E27FC236}">
                <a16:creationId xmlns:a16="http://schemas.microsoft.com/office/drawing/2014/main" id="{F2C2385A-6F3A-07EF-D18E-AA9E680CE4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068638" y="0"/>
            <a:ext cx="123362" cy="6858000"/>
            <a:chOff x="12068638" y="0"/>
            <a:chExt cx="123362" cy="6858000"/>
          </a:xfrm>
        </p:grpSpPr>
        <p:sp>
          <p:nvSpPr>
            <p:cNvPr id="26" name="Rectangle 25">
              <a:extLst>
                <a:ext uri="{FF2B5EF4-FFF2-40B4-BE49-F238E27FC236}">
                  <a16:creationId xmlns:a16="http://schemas.microsoft.com/office/drawing/2014/main" id="{6794B55E-EB5A-B230-96EA-54C8AEB195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F58827A-DDAE-A009-92D2-4F4452814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97CD2F0D-BB36-17A2-68FB-A73A24F982A9}"/>
              </a:ext>
            </a:extLst>
          </p:cNvPr>
          <p:cNvSpPr txBox="1"/>
          <p:nvPr/>
        </p:nvSpPr>
        <p:spPr>
          <a:xfrm>
            <a:off x="539133" y="4437088"/>
            <a:ext cx="4953406" cy="830997"/>
          </a:xfrm>
          <a:prstGeom prst="rect">
            <a:avLst/>
          </a:prstGeom>
          <a:noFill/>
        </p:spPr>
        <p:txBody>
          <a:bodyPr wrap="square" rtlCol="0">
            <a:spAutoFit/>
          </a:bodyPr>
          <a:lstStyle/>
          <a:p>
            <a:pPr marL="285750" indent="-285750">
              <a:buFont typeface="Arial" panose="020B0604020202020204" pitchFamily="34" charset="0"/>
              <a:buChar char="•"/>
            </a:pPr>
            <a:r>
              <a:rPr lang="en-US" sz="2400" dirty="0"/>
              <a:t>Used 500 trees</a:t>
            </a:r>
          </a:p>
          <a:p>
            <a:pPr marL="285750" indent="-285750">
              <a:buFont typeface="Arial" panose="020B0604020202020204" pitchFamily="34" charset="0"/>
              <a:buChar char="•"/>
            </a:pPr>
            <a:r>
              <a:rPr lang="en-US" sz="2400" dirty="0"/>
              <a:t>Tuned using </a:t>
            </a:r>
            <a:r>
              <a:rPr lang="en-US" sz="2400" dirty="0" err="1"/>
              <a:t>expand.grid</a:t>
            </a:r>
            <a:r>
              <a:rPr lang="en-US" sz="2400" dirty="0"/>
              <a:t>() function</a:t>
            </a:r>
          </a:p>
        </p:txBody>
      </p:sp>
      <p:sp>
        <p:nvSpPr>
          <p:cNvPr id="6" name="TextBox 5">
            <a:extLst>
              <a:ext uri="{FF2B5EF4-FFF2-40B4-BE49-F238E27FC236}">
                <a16:creationId xmlns:a16="http://schemas.microsoft.com/office/drawing/2014/main" id="{43A7956D-71D9-010E-D40A-4E305255166E}"/>
              </a:ext>
            </a:extLst>
          </p:cNvPr>
          <p:cNvSpPr txBox="1"/>
          <p:nvPr/>
        </p:nvSpPr>
        <p:spPr>
          <a:xfrm>
            <a:off x="539133" y="2782668"/>
            <a:ext cx="4953406" cy="1200329"/>
          </a:xfrm>
          <a:prstGeom prst="rect">
            <a:avLst/>
          </a:prstGeom>
          <a:noFill/>
        </p:spPr>
        <p:txBody>
          <a:bodyPr wrap="square" rtlCol="0">
            <a:spAutoFit/>
          </a:bodyPr>
          <a:lstStyle/>
          <a:p>
            <a:pPr marL="285750" indent="-285750">
              <a:buFont typeface="Arial" panose="020B0604020202020204" pitchFamily="34" charset="0"/>
              <a:buChar char="•"/>
            </a:pPr>
            <a:r>
              <a:rPr lang="en-US" sz="2400" dirty="0"/>
              <a:t>How do Random Forests work?</a:t>
            </a:r>
          </a:p>
          <a:p>
            <a:pPr marL="742950" lvl="1" indent="-285750">
              <a:buFont typeface="Arial" panose="020B0604020202020204" pitchFamily="34" charset="0"/>
              <a:buChar char="•"/>
            </a:pPr>
            <a:r>
              <a:rPr lang="en-US" sz="2400" dirty="0"/>
              <a:t>Regression Tree</a:t>
            </a:r>
          </a:p>
          <a:p>
            <a:pPr marL="742950" lvl="1" indent="-285750">
              <a:buFont typeface="Arial" panose="020B0604020202020204" pitchFamily="34" charset="0"/>
              <a:buChar char="•"/>
            </a:pPr>
            <a:r>
              <a:rPr lang="en-US" sz="2400" dirty="0"/>
              <a:t>Multiple Trees</a:t>
            </a:r>
          </a:p>
        </p:txBody>
      </p:sp>
    </p:spTree>
    <p:extLst>
      <p:ext uri="{BB962C8B-B14F-4D97-AF65-F5344CB8AC3E}">
        <p14:creationId xmlns:p14="http://schemas.microsoft.com/office/powerpoint/2010/main" val="1148966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EE669-18A5-E75C-82EC-FB53D96399C3}"/>
              </a:ext>
            </a:extLst>
          </p:cNvPr>
          <p:cNvSpPr>
            <a:spLocks noGrp="1"/>
          </p:cNvSpPr>
          <p:nvPr>
            <p:ph type="title"/>
          </p:nvPr>
        </p:nvSpPr>
        <p:spPr>
          <a:xfrm>
            <a:off x="838200" y="1175335"/>
            <a:ext cx="4654339" cy="2495971"/>
          </a:xfrm>
        </p:spPr>
        <p:txBody>
          <a:bodyPr vert="horz" lIns="91440" tIns="45720" rIns="91440" bIns="45720" rtlCol="0" anchor="t">
            <a:normAutofit/>
          </a:bodyPr>
          <a:lstStyle/>
          <a:p>
            <a:r>
              <a:rPr lang="en-US" sz="4000" dirty="0"/>
              <a:t>Final Score</a:t>
            </a:r>
          </a:p>
        </p:txBody>
      </p:sp>
      <p:pic>
        <p:nvPicPr>
          <p:cNvPr id="5" name="Picture 4" descr="A close up view of a track and field lane in the dark">
            <a:extLst>
              <a:ext uri="{FF2B5EF4-FFF2-40B4-BE49-F238E27FC236}">
                <a16:creationId xmlns:a16="http://schemas.microsoft.com/office/drawing/2014/main" id="{320F7677-23FC-7B0B-3132-9D4A0974DA44}"/>
              </a:ext>
            </a:extLst>
          </p:cNvPr>
          <p:cNvPicPr>
            <a:picLocks noChangeAspect="1"/>
          </p:cNvPicPr>
          <p:nvPr/>
        </p:nvPicPr>
        <p:blipFill rotWithShape="1">
          <a:blip r:embed="rId2"/>
          <a:srcRect l="21550" r="24401" b="-2"/>
          <a:stretch/>
        </p:blipFill>
        <p:spPr>
          <a:xfrm>
            <a:off x="6638988" y="-1"/>
            <a:ext cx="5553012" cy="6858001"/>
          </a:xfrm>
          <a:prstGeom prst="rect">
            <a:avLst/>
          </a:prstGeom>
        </p:spPr>
      </p:pic>
      <p:grpSp>
        <p:nvGrpSpPr>
          <p:cNvPr id="25" name="Group 24">
            <a:extLst>
              <a:ext uri="{FF2B5EF4-FFF2-40B4-BE49-F238E27FC236}">
                <a16:creationId xmlns:a16="http://schemas.microsoft.com/office/drawing/2014/main" id="{F2C2385A-6F3A-07EF-D18E-AA9E680CE4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068638" y="0"/>
            <a:ext cx="123362" cy="6858000"/>
            <a:chOff x="12068638" y="0"/>
            <a:chExt cx="123362" cy="6858000"/>
          </a:xfrm>
        </p:grpSpPr>
        <p:sp>
          <p:nvSpPr>
            <p:cNvPr id="26" name="Rectangle 25">
              <a:extLst>
                <a:ext uri="{FF2B5EF4-FFF2-40B4-BE49-F238E27FC236}">
                  <a16:creationId xmlns:a16="http://schemas.microsoft.com/office/drawing/2014/main" id="{6794B55E-EB5A-B230-96EA-54C8AEB195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F58827A-DDAE-A009-92D2-4F4452814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8C24F0ED-8AC7-0DF4-5C60-13BC6A018473}"/>
              </a:ext>
            </a:extLst>
          </p:cNvPr>
          <p:cNvSpPr txBox="1"/>
          <p:nvPr/>
        </p:nvSpPr>
        <p:spPr>
          <a:xfrm>
            <a:off x="847313" y="2886476"/>
            <a:ext cx="4318416" cy="1569660"/>
          </a:xfrm>
          <a:prstGeom prst="rect">
            <a:avLst/>
          </a:prstGeom>
          <a:noFill/>
        </p:spPr>
        <p:txBody>
          <a:bodyPr wrap="square" rtlCol="0">
            <a:spAutoFit/>
          </a:bodyPr>
          <a:lstStyle/>
          <a:p>
            <a:r>
              <a:rPr lang="en-US" sz="9600" dirty="0"/>
              <a:t>0.60053</a:t>
            </a:r>
          </a:p>
        </p:txBody>
      </p:sp>
      <p:sp>
        <p:nvSpPr>
          <p:cNvPr id="6" name="TextBox 5">
            <a:extLst>
              <a:ext uri="{FF2B5EF4-FFF2-40B4-BE49-F238E27FC236}">
                <a16:creationId xmlns:a16="http://schemas.microsoft.com/office/drawing/2014/main" id="{F21EBF70-0BDD-C457-313B-56F75B3FE42D}"/>
              </a:ext>
            </a:extLst>
          </p:cNvPr>
          <p:cNvSpPr txBox="1"/>
          <p:nvPr/>
        </p:nvSpPr>
        <p:spPr>
          <a:xfrm>
            <a:off x="1738859" y="5426439"/>
            <a:ext cx="2263515" cy="369332"/>
          </a:xfrm>
          <a:prstGeom prst="rect">
            <a:avLst/>
          </a:prstGeom>
          <a:noFill/>
        </p:spPr>
        <p:txBody>
          <a:bodyPr wrap="square" rtlCol="0">
            <a:spAutoFit/>
          </a:bodyPr>
          <a:lstStyle/>
          <a:p>
            <a:r>
              <a:rPr lang="en-US" dirty="0"/>
              <a:t>Threshold: 0.602</a:t>
            </a:r>
          </a:p>
        </p:txBody>
      </p:sp>
    </p:spTree>
    <p:extLst>
      <p:ext uri="{BB962C8B-B14F-4D97-AF65-F5344CB8AC3E}">
        <p14:creationId xmlns:p14="http://schemas.microsoft.com/office/powerpoint/2010/main" val="4152634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TotalTime>
  <Words>161</Words>
  <Application>Microsoft Office PowerPoint</Application>
  <PresentationFormat>Widescreen</PresentationFormat>
  <Paragraphs>25</Paragraphs>
  <Slides>6</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Kobe Bryant Basketball Shot Selection</vt:lpstr>
      <vt:lpstr>Problem Background</vt:lpstr>
      <vt:lpstr>Description of the Feature Engineering</vt:lpstr>
      <vt:lpstr>Model Comparison</vt:lpstr>
      <vt:lpstr>Description of the Best Model</vt:lpstr>
      <vt:lpstr>Final Score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Kobe Bryant Basketball Shot Selection</dc:title>
  <dc:creator>Joseph Bradley</dc:creator>
  <cp:lastModifiedBy>Joseph Bradley</cp:lastModifiedBy>
  <cp:revision>2</cp:revision>
  <dcterms:created xsi:type="dcterms:W3CDTF">2023-12-08T20:02:05Z</dcterms:created>
  <dcterms:modified xsi:type="dcterms:W3CDTF">2023-12-08T20:57:29Z</dcterms:modified>
</cp:coreProperties>
</file>

<file path=docProps/thumbnail.jpeg>
</file>